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0D6508-D3FB-4988-9C16-6B3B91B40C2A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6B82D75-C95D-442F-A295-382C14A059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03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6508-D3FB-4988-9C16-6B3B91B40C2A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D75-C95D-442F-A295-382C14A059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788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0D6508-D3FB-4988-9C16-6B3B91B40C2A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6B82D75-C95D-442F-A295-382C14A059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757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6508-D3FB-4988-9C16-6B3B91B40C2A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6B82D75-C95D-442F-A295-382C14A059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59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0D6508-D3FB-4988-9C16-6B3B91B40C2A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6B82D75-C95D-442F-A295-382C14A059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4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6508-D3FB-4988-9C16-6B3B91B40C2A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D75-C95D-442F-A295-382C14A059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18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6508-D3FB-4988-9C16-6B3B91B40C2A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D75-C95D-442F-A295-382C14A059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3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6508-D3FB-4988-9C16-6B3B91B40C2A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D75-C95D-442F-A295-382C14A0591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05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6508-D3FB-4988-9C16-6B3B91B40C2A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D75-C95D-442F-A295-382C14A059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40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0D6508-D3FB-4988-9C16-6B3B91B40C2A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6B82D75-C95D-442F-A295-382C14A059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165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6508-D3FB-4988-9C16-6B3B91B40C2A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D75-C95D-442F-A295-382C14A059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7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90D6508-D3FB-4988-9C16-6B3B91B40C2A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6B82D75-C95D-442F-A295-382C14A0591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550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Стандартизация и сертификация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98352" y="3491732"/>
            <a:ext cx="10993546" cy="590321"/>
          </a:xfrm>
        </p:spPr>
        <p:txBody>
          <a:bodyPr>
            <a:noAutofit/>
          </a:bodyPr>
          <a:lstStyle/>
          <a:p>
            <a:r>
              <a:rPr lang="ru-RU" dirty="0"/>
              <a:t>Подготовили студенты </a:t>
            </a:r>
          </a:p>
          <a:p>
            <a:r>
              <a:rPr lang="ru-RU" dirty="0"/>
              <a:t>ИЭУИС 4-6</a:t>
            </a:r>
          </a:p>
          <a:p>
            <a:r>
              <a:rPr lang="ru-RU" dirty="0"/>
              <a:t>Хомяк Николай</a:t>
            </a:r>
          </a:p>
          <a:p>
            <a:r>
              <a:rPr lang="ru-RU" dirty="0"/>
              <a:t>Юрьева Кристина</a:t>
            </a:r>
          </a:p>
          <a:p>
            <a:r>
              <a:rPr lang="ru-RU" dirty="0"/>
              <a:t>Москаленко Вадим</a:t>
            </a:r>
          </a:p>
          <a:p>
            <a:r>
              <a:rPr lang="ru-RU" dirty="0"/>
              <a:t>Ларьков Алексей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5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Аккредитация архитекторов, инженеров, подрядчиков, а также органов строительного контроля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4022" y="2419332"/>
            <a:ext cx="5874199" cy="4438668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Подрядчики</a:t>
            </a:r>
          </a:p>
          <a:p>
            <a:pPr marL="0" indent="0">
              <a:buNone/>
            </a:pPr>
            <a:r>
              <a:rPr lang="ru-RU" dirty="0"/>
              <a:t>Та же схема, что и у инженеров.</a:t>
            </a:r>
          </a:p>
          <a:p>
            <a:pPr marL="0" indent="0">
              <a:buNone/>
            </a:pPr>
            <a:r>
              <a:rPr lang="ru-RU" dirty="0"/>
              <a:t>Разница в органах, регулирующих подрядную деятельность. Таких органов больше.</a:t>
            </a:r>
          </a:p>
          <a:p>
            <a:pPr marL="0" indent="0">
              <a:buNone/>
            </a:pPr>
            <a:r>
              <a:rPr lang="ru-RU" dirty="0"/>
              <a:t>Деятельность специалистов, оказывающих услуги строительного подряда, регулируется следующими законами Австралии:</a:t>
            </a:r>
          </a:p>
          <a:p>
            <a:pPr lvl="0"/>
            <a:r>
              <a:rPr lang="ru-RU" i="1" dirty="0"/>
              <a:t>Закон об усовершенствовании строительной отрасли [англ. </a:t>
            </a:r>
            <a:r>
              <a:rPr lang="en-US" i="1" dirty="0"/>
              <a:t>Building and Construction Industry Improvement Act] </a:t>
            </a:r>
            <a:r>
              <a:rPr lang="ru-RU" i="1" dirty="0"/>
              <a:t>от </a:t>
            </a:r>
            <a:r>
              <a:rPr lang="en-US" i="1" dirty="0"/>
              <a:t>2005 </a:t>
            </a:r>
            <a:r>
              <a:rPr lang="ru-RU" i="1" dirty="0"/>
              <a:t>года</a:t>
            </a:r>
            <a:r>
              <a:rPr lang="en-US" i="1" dirty="0"/>
              <a:t>;</a:t>
            </a:r>
            <a:endParaRPr lang="ru-RU" dirty="0"/>
          </a:p>
          <a:p>
            <a:pPr lvl="0"/>
            <a:r>
              <a:rPr lang="ru-RU" i="1" dirty="0"/>
              <a:t>Закон о независимых подрядчиках [англ. </a:t>
            </a:r>
            <a:r>
              <a:rPr lang="en-US" i="1" dirty="0"/>
              <a:t>Independent Contractors Act] </a:t>
            </a:r>
            <a:r>
              <a:rPr lang="ru-RU" i="1" dirty="0"/>
              <a:t>от</a:t>
            </a:r>
            <a:r>
              <a:rPr lang="en-US" i="1" dirty="0"/>
              <a:t> 2006 </a:t>
            </a:r>
            <a:r>
              <a:rPr lang="ru-RU" i="1" dirty="0"/>
              <a:t>года</a:t>
            </a:r>
            <a:r>
              <a:rPr lang="en-US" i="1" dirty="0"/>
              <a:t>; </a:t>
            </a:r>
            <a:r>
              <a:rPr lang="ru-RU" i="1" dirty="0"/>
              <a:t>и</a:t>
            </a:r>
            <a:endParaRPr lang="ru-RU" dirty="0"/>
          </a:p>
          <a:p>
            <a:pPr lvl="0"/>
            <a:r>
              <a:rPr lang="ru-RU" i="1" dirty="0"/>
              <a:t>Закон о справедливой деятельности [англ. </a:t>
            </a:r>
            <a:r>
              <a:rPr lang="en-US" i="1" dirty="0"/>
              <a:t>Fair Work Act] </a:t>
            </a:r>
            <a:r>
              <a:rPr lang="ru-RU" i="1" dirty="0"/>
              <a:t>от</a:t>
            </a:r>
            <a:r>
              <a:rPr lang="en-US" i="1" dirty="0"/>
              <a:t> 2009 </a:t>
            </a:r>
            <a:r>
              <a:rPr lang="ru-RU" i="1" dirty="0"/>
              <a:t>года</a:t>
            </a:r>
            <a:r>
              <a:rPr lang="en-US" i="1" dirty="0"/>
              <a:t>.</a:t>
            </a:r>
            <a:endParaRPr lang="ru-RU" dirty="0"/>
          </a:p>
          <a:p>
            <a:endParaRPr lang="ru-RU" i="1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023" y="2562633"/>
            <a:ext cx="4573180" cy="3317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26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Аккредитация архитекторов, инженеров, подрядчиков, а также органов строительного контроля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4013" y="2344269"/>
            <a:ext cx="6806795" cy="3678303"/>
          </a:xfrm>
        </p:spPr>
        <p:txBody>
          <a:bodyPr/>
          <a:lstStyle/>
          <a:p>
            <a:r>
              <a:rPr lang="ru-RU" dirty="0"/>
              <a:t>Государственным федеральным органом исполнительной власти, регулирующим деятельность подрядчиков в области строительства зданий и сооружений, является </a:t>
            </a:r>
            <a:r>
              <a:rPr lang="ru-RU" i="1" dirty="0"/>
              <a:t>Австралийский комиссариат по делам строительства</a:t>
            </a:r>
            <a:r>
              <a:rPr lang="ru-RU" dirty="0"/>
              <a:t> [англ. </a:t>
            </a:r>
            <a:r>
              <a:rPr lang="en-US" dirty="0"/>
              <a:t>Australian Building and Construction Commissioner </a:t>
            </a:r>
            <a:r>
              <a:rPr lang="ru-RU" dirty="0"/>
              <a:t>(АВСС)]. </a:t>
            </a:r>
            <a:r>
              <a:rPr lang="ru-RU" i="1" dirty="0"/>
              <a:t>Комиссариат</a:t>
            </a:r>
            <a:r>
              <a:rPr lang="ru-RU" dirty="0"/>
              <a:t> был основан в начале 21-го века по рекомендации </a:t>
            </a:r>
            <a:r>
              <a:rPr lang="ru-RU" i="1" dirty="0"/>
              <a:t>Королевской комиссии </a:t>
            </a:r>
            <a:r>
              <a:rPr lang="ru-RU" i="1" dirty="0" err="1" smtClean="0"/>
              <a:t>Коул</a:t>
            </a:r>
            <a:r>
              <a:rPr lang="ru-RU" dirty="0" smtClean="0"/>
              <a:t> </a:t>
            </a:r>
            <a:r>
              <a:rPr lang="ru-RU" dirty="0"/>
              <a:t>[англ. </a:t>
            </a:r>
            <a:r>
              <a:rPr lang="en-US" dirty="0"/>
              <a:t>Cole Royal Commission</a:t>
            </a:r>
            <a:r>
              <a:rPr lang="ru-RU" dirty="0"/>
              <a:t>], которая исследовала проблемы строительной отрасли, касающиеся строительных дефектов и нарушений строителями профессиональной этики.</a:t>
            </a:r>
          </a:p>
          <a:p>
            <a:r>
              <a:rPr lang="ru-RU" dirty="0"/>
              <a:t>Также существует реестр подрядчиков, куда заносятся все сведения о работающих в этой сфере людях.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22" y="2460600"/>
            <a:ext cx="3758796" cy="281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2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Строительный контроль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180496"/>
            <a:ext cx="6966020" cy="4547850"/>
          </a:xfrm>
        </p:spPr>
        <p:txBody>
          <a:bodyPr>
            <a:normAutofit/>
          </a:bodyPr>
          <a:lstStyle/>
          <a:p>
            <a:r>
              <a:rPr lang="ru-RU" dirty="0"/>
              <a:t>В Австралии широко распространена практика аккредитации местных органов строительного надзора и контроля. Эта практика однако не унифицирована и в каждом штате и территории применяется свой порядок аккредитации. Так, в некоторых штатах регулирование </a:t>
            </a:r>
            <a:r>
              <a:rPr lang="ru-RU" dirty="0" err="1"/>
              <a:t>надзорно</a:t>
            </a:r>
            <a:r>
              <a:rPr lang="ru-RU" dirty="0"/>
              <a:t>-контролирующей деятельности производится через законодательные акты, предусматривающие аккредитацию строительных инспекторов. В то же время, другие штаты пользуются услугами </a:t>
            </a:r>
            <a:r>
              <a:rPr lang="ru-RU" i="1" dirty="0"/>
              <a:t>Австралийского института строительных инспекторов</a:t>
            </a:r>
            <a:r>
              <a:rPr lang="ru-RU" dirty="0"/>
              <a:t> [англ. </a:t>
            </a:r>
            <a:r>
              <a:rPr lang="en-US" dirty="0"/>
              <a:t>Australian Institute of Building Surveyors</a:t>
            </a:r>
            <a:r>
              <a:rPr lang="ru-RU" dirty="0"/>
              <a:t> (</a:t>
            </a:r>
            <a:r>
              <a:rPr lang="en-US" dirty="0"/>
              <a:t>AIBS</a:t>
            </a:r>
            <a:r>
              <a:rPr lang="ru-RU" dirty="0"/>
              <a:t>)] - общепризнанного аккредитующего органа для специалистов в области строительного надзора и контроля.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622" y="2991773"/>
            <a:ext cx="3889186" cy="209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06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Строительный контроль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006221"/>
            <a:ext cx="11029615" cy="4851779"/>
          </a:xfrm>
        </p:spPr>
        <p:txBody>
          <a:bodyPr>
            <a:normAutofit/>
          </a:bodyPr>
          <a:lstStyle/>
          <a:p>
            <a:r>
              <a:rPr lang="ru-RU" dirty="0"/>
              <a:t>По своему юридическому статусу </a:t>
            </a:r>
            <a:r>
              <a:rPr lang="en-US" dirty="0"/>
              <a:t>AIBS </a:t>
            </a:r>
            <a:r>
              <a:rPr lang="ru-RU" dirty="0"/>
              <a:t>является некоммерческим </a:t>
            </a:r>
            <a:r>
              <a:rPr lang="ru-RU" i="1" dirty="0"/>
              <a:t>общественным предприятием</a:t>
            </a:r>
            <a:r>
              <a:rPr lang="ru-RU" dirty="0"/>
              <a:t>. </a:t>
            </a:r>
            <a:endParaRPr lang="ru-RU" sz="1200" dirty="0"/>
          </a:p>
          <a:p>
            <a:r>
              <a:rPr lang="ru-RU" dirty="0"/>
              <a:t>Система аккредитации </a:t>
            </a:r>
            <a:r>
              <a:rPr lang="en-US" dirty="0"/>
              <a:t>AIBS </a:t>
            </a:r>
            <a:r>
              <a:rPr lang="ru-RU" dirty="0"/>
              <a:t>предусматривает три класса специалистов, к каждому из которых предъявляются свои квалификационные требования:</a:t>
            </a:r>
            <a:endParaRPr lang="ru-RU" sz="1200" dirty="0"/>
          </a:p>
          <a:p>
            <a:pPr lvl="1"/>
            <a:r>
              <a:rPr lang="ru-RU" dirty="0"/>
              <a:t>Для строительных инспекторов 1-го класса [англ. </a:t>
            </a:r>
            <a:r>
              <a:rPr lang="en-US" dirty="0"/>
              <a:t>Building Surveyor Level </a:t>
            </a:r>
            <a:r>
              <a:rPr lang="ru-RU" dirty="0"/>
              <a:t>1] не устанавливается никаких ограничений по типам построек, с которыми инспектор имеет право работать. Для получения аккредитации, </a:t>
            </a:r>
            <a:r>
              <a:rPr lang="ru-RU" i="1" dirty="0"/>
              <a:t>специалист должен</a:t>
            </a:r>
            <a:r>
              <a:rPr lang="ru-RU" dirty="0"/>
              <a:t> иметь аккредитацию в качестве </a:t>
            </a:r>
            <a:r>
              <a:rPr lang="ru-RU" i="1" dirty="0"/>
              <a:t>младшего строительного инспектора 2-го класса</a:t>
            </a:r>
            <a:r>
              <a:rPr lang="ru-RU" dirty="0"/>
              <a:t> и обладать профессиональными навыками, выработанными в процессе многолетней трудовой деятельности в области строительного контроля.</a:t>
            </a:r>
            <a:endParaRPr lang="ru-RU" sz="1100" dirty="0"/>
          </a:p>
          <a:p>
            <a:pPr lvl="1"/>
            <a:r>
              <a:rPr lang="ru-RU" dirty="0"/>
              <a:t>Младший строительный инспектор 2-го класса [англ. </a:t>
            </a:r>
            <a:r>
              <a:rPr lang="en-US" dirty="0"/>
              <a:t>Assistant Building Surveyor Level</a:t>
            </a:r>
            <a:r>
              <a:rPr lang="ru-RU" dirty="0"/>
              <a:t> 2] может работать только с постройками с 1 по 10 класс, включительно, этажностью не более 3-х этажей с общей площадью помещений не более 2 тыс. м</a:t>
            </a:r>
            <a:r>
              <a:rPr lang="ru-RU" baseline="30000" dirty="0"/>
              <a:t>2</a:t>
            </a:r>
            <a:r>
              <a:rPr lang="ru-RU" dirty="0"/>
              <a:t>. Для получения аккредитации, специалист должен иметь аккредитацию в качестве </a:t>
            </a:r>
            <a:r>
              <a:rPr lang="ru-RU" i="1" dirty="0"/>
              <a:t>строительного инспектора-техника</a:t>
            </a:r>
            <a:r>
              <a:rPr lang="ru-RU" dirty="0"/>
              <a:t> и иметь адекватный опыт работы в области строительного контроля.</a:t>
            </a:r>
            <a:endParaRPr lang="ru-RU" sz="1100" dirty="0"/>
          </a:p>
          <a:p>
            <a:pPr lvl="1"/>
            <a:r>
              <a:rPr lang="ru-RU" dirty="0"/>
              <a:t>Строительный инспектор-техник [англ. </a:t>
            </a:r>
            <a:r>
              <a:rPr lang="en-US" dirty="0"/>
              <a:t>Building Surveying Technician</a:t>
            </a:r>
            <a:r>
              <a:rPr lang="ru-RU" dirty="0"/>
              <a:t>] может работать только с постройками с 1 по 10 класс, включительно, этажностью не более 2-х этажей с общей площадью помещений не более 500 м</a:t>
            </a:r>
            <a:r>
              <a:rPr lang="ru-RU" baseline="30000" dirty="0"/>
              <a:t>2</a:t>
            </a:r>
            <a:r>
              <a:rPr lang="ru-RU" dirty="0"/>
              <a:t>, Специалист может быть аккредитован только в том случае, если он продемонстрирует адекватный уровень теоретических знаний и практических навыков, необходимых для выполнения задач строительного контроля.</a:t>
            </a:r>
            <a:endParaRPr lang="ru-RU" sz="1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69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Сходства и Различия  </a:t>
            </a:r>
            <a:r>
              <a:rPr lang="ru-RU" dirty="0" err="1" smtClean="0"/>
              <a:t>СТАНДАРТИЗАЦИи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err="1" smtClean="0"/>
              <a:t>СЕРТИФИКАЦИи</a:t>
            </a:r>
            <a:r>
              <a:rPr lang="ru-RU" dirty="0" smtClean="0"/>
              <a:t> в России и </a:t>
            </a:r>
            <a:r>
              <a:rPr lang="ru-RU" dirty="0" err="1" smtClean="0"/>
              <a:t>австралии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338782"/>
              </p:ext>
            </p:extLst>
          </p:nvPr>
        </p:nvGraphicFramePr>
        <p:xfrm>
          <a:off x="586853" y="2183641"/>
          <a:ext cx="11024121" cy="448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4707"/>
                <a:gridCol w="3674707"/>
                <a:gridCol w="3674707"/>
              </a:tblGrid>
              <a:tr h="3706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Признак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Австралия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Россия</a:t>
                      </a:r>
                      <a:endParaRPr lang="ru-RU" dirty="0"/>
                    </a:p>
                  </a:txBody>
                  <a:tcPr/>
                </a:tc>
              </a:tr>
              <a:tr h="201168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Национальный</a:t>
                      </a:r>
                      <a:r>
                        <a:rPr lang="ru-RU" baseline="0" dirty="0" smtClean="0"/>
                        <a:t> орган стандартизации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Standards Australia International Limited</a:t>
                      </a:r>
                      <a:r>
                        <a:rPr lang="ru-RU" dirty="0" smtClean="0"/>
                        <a:t> (</a:t>
                      </a:r>
                      <a:r>
                        <a:rPr lang="en-US" dirty="0" smtClean="0"/>
                        <a:t>SAI Limited</a:t>
                      </a:r>
                      <a:r>
                        <a:rPr lang="ru-RU" dirty="0" smtClean="0"/>
                        <a:t>), Коллегия по аккредитации разработчиков стандартов (</a:t>
                      </a:r>
                      <a:r>
                        <a:rPr lang="ru-RU" i="1" dirty="0" err="1" smtClean="0"/>
                        <a:t>The</a:t>
                      </a:r>
                      <a:r>
                        <a:rPr lang="ru-RU" i="1" dirty="0" smtClean="0"/>
                        <a:t> </a:t>
                      </a:r>
                      <a:r>
                        <a:rPr lang="ru-RU" i="1" dirty="0" err="1" smtClean="0"/>
                        <a:t>Accreditation</a:t>
                      </a:r>
                      <a:r>
                        <a:rPr lang="ru-RU" i="1" dirty="0" smtClean="0"/>
                        <a:t> </a:t>
                      </a:r>
                      <a:r>
                        <a:rPr lang="ru-RU" i="1" dirty="0" err="1" smtClean="0"/>
                        <a:t>Board</a:t>
                      </a:r>
                      <a:r>
                        <a:rPr lang="ru-RU" i="1" dirty="0" smtClean="0"/>
                        <a:t> </a:t>
                      </a:r>
                      <a:r>
                        <a:rPr lang="ru-RU" i="1" dirty="0" err="1" smtClean="0"/>
                        <a:t>for</a:t>
                      </a:r>
                      <a:r>
                        <a:rPr lang="ru-RU" i="1" dirty="0" smtClean="0"/>
                        <a:t> </a:t>
                      </a:r>
                      <a:r>
                        <a:rPr lang="ru-RU" i="1" dirty="0" err="1" smtClean="0"/>
                        <a:t>Standards</a:t>
                      </a:r>
                      <a:r>
                        <a:rPr lang="ru-RU" i="1" dirty="0" smtClean="0"/>
                        <a:t> </a:t>
                      </a:r>
                      <a:r>
                        <a:rPr lang="ru-RU" i="1" dirty="0" err="1" smtClean="0"/>
                        <a:t>Development</a:t>
                      </a:r>
                      <a:r>
                        <a:rPr lang="ru-RU" i="1" dirty="0" smtClean="0"/>
                        <a:t> </a:t>
                      </a:r>
                      <a:r>
                        <a:rPr lang="en-US" i="1" dirty="0" smtClean="0"/>
                        <a:t>Organization</a:t>
                      </a:r>
                      <a:r>
                        <a:rPr lang="ru-RU" i="1" dirty="0" smtClean="0"/>
                        <a:t>) (аккредитует разработчиков стандартов)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Федеральное агентство по техническому регулированию и метрологии («</a:t>
                      </a:r>
                      <a:r>
                        <a:rPr lang="ru-RU" dirty="0" err="1" smtClean="0"/>
                        <a:t>Ростехрегулирование</a:t>
                      </a:r>
                      <a:r>
                        <a:rPr lang="ru-RU" dirty="0" smtClean="0"/>
                        <a:t>»),</a:t>
                      </a:r>
                      <a:r>
                        <a:rPr lang="ru-RU" baseline="0" dirty="0" smtClean="0"/>
                        <a:t> аккредитующего разработчиков органа не имеется</a:t>
                      </a:r>
                      <a:endParaRPr lang="ru-RU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ru-RU" dirty="0" smtClean="0"/>
                        <a:t>Связь стандартов</a:t>
                      </a:r>
                      <a:r>
                        <a:rPr lang="ru-RU" baseline="0" dirty="0" smtClean="0"/>
                        <a:t> с нормативными документами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Стандарты</a:t>
                      </a:r>
                      <a:r>
                        <a:rPr lang="ru-RU" baseline="0" dirty="0" smtClean="0"/>
                        <a:t> являются неотъемлемой частью </a:t>
                      </a:r>
                      <a:r>
                        <a:rPr lang="ru-RU" b="1" i="1" baseline="0" dirty="0" smtClean="0"/>
                        <a:t>ВСА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Стандарты</a:t>
                      </a:r>
                      <a:r>
                        <a:rPr lang="ru-RU" baseline="0" dirty="0" smtClean="0"/>
                        <a:t> находятся под юрисдикцией ФЗ «О техническом регулировании»</a:t>
                      </a:r>
                      <a:endParaRPr lang="ru-RU" dirty="0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ru-RU" dirty="0" smtClean="0"/>
                        <a:t>Сертификация продукции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Отдельная система сертификации </a:t>
                      </a:r>
                      <a:r>
                        <a:rPr lang="en-US" dirty="0" err="1" smtClean="0"/>
                        <a:t>CodeMark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Технический</a:t>
                      </a:r>
                      <a:r>
                        <a:rPr lang="ru-RU" baseline="0" dirty="0" smtClean="0"/>
                        <a:t> регламент является обязательным к исполнению, ГОСТ</a:t>
                      </a:r>
                      <a:r>
                        <a:rPr lang="en-US" baseline="0" dirty="0" smtClean="0"/>
                        <a:t>’</a:t>
                      </a:r>
                      <a:r>
                        <a:rPr lang="ru-RU" baseline="0" dirty="0" smtClean="0"/>
                        <a:t>ы, СП и пр. являются добровольно-принудительными.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79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Сходства и Различия  </a:t>
            </a:r>
            <a:r>
              <a:rPr lang="ru-RU" dirty="0" err="1"/>
              <a:t>СТАНДАРТИЗАЦИи</a:t>
            </a:r>
            <a:r>
              <a:rPr lang="ru-RU" dirty="0"/>
              <a:t> И </a:t>
            </a:r>
            <a:r>
              <a:rPr lang="ru-RU" dirty="0" err="1"/>
              <a:t>СЕРТИФИКАЦИи</a:t>
            </a:r>
            <a:r>
              <a:rPr lang="ru-RU" dirty="0"/>
              <a:t> в России и </a:t>
            </a:r>
            <a:r>
              <a:rPr lang="ru-RU" dirty="0" err="1"/>
              <a:t>австралии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480814"/>
              </p:ext>
            </p:extLst>
          </p:nvPr>
        </p:nvGraphicFramePr>
        <p:xfrm>
          <a:off x="581025" y="2181225"/>
          <a:ext cx="11024121" cy="384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4707"/>
                <a:gridCol w="3674707"/>
                <a:gridCol w="3674707"/>
              </a:tblGrid>
              <a:tr h="3706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Признак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Австралия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Россия</a:t>
                      </a:r>
                      <a:endParaRPr lang="ru-RU" dirty="0"/>
                    </a:p>
                  </a:txBody>
                  <a:tcPr/>
                </a:tc>
              </a:tr>
              <a:tr h="2011680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 аккредитации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архитекторов, инженеров</a:t>
                      </a:r>
                      <a:r>
                        <a:rPr lang="ru-RU" baseline="0" dirty="0" smtClean="0"/>
                        <a:t>, подрядчиков, а также органов строительного надзора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Каждая специальность имеет собственный орган государственной</a:t>
                      </a:r>
                      <a:r>
                        <a:rPr lang="ru-RU" baseline="0" dirty="0" smtClean="0"/>
                        <a:t> регистрации или местный регистрационный орган в рамках штата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Любой из вышеперечисленных должен иметь членство СРО</a:t>
                      </a:r>
                      <a:r>
                        <a:rPr lang="ru-RU" baseline="0" dirty="0" smtClean="0"/>
                        <a:t> в соответствие с его видом деятельности </a:t>
                      </a:r>
                      <a:endParaRPr lang="ru-RU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Дипломирование</a:t>
                      </a:r>
                      <a:r>
                        <a:rPr lang="ru-RU" baseline="0" dirty="0" smtClean="0"/>
                        <a:t> специалистов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 smtClean="0"/>
                        <a:t>После</a:t>
                      </a:r>
                      <a:r>
                        <a:rPr lang="ru-RU" b="0" i="0" baseline="0" dirty="0" smtClean="0"/>
                        <a:t> получения диплома о специальном образовании необходимо, независимо от специальности, пройти обязательную стажировку </a:t>
                      </a:r>
                      <a:endParaRPr lang="ru-RU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 smtClean="0"/>
                        <a:t>После</a:t>
                      </a:r>
                      <a:r>
                        <a:rPr lang="ru-RU" b="0" i="0" baseline="0" dirty="0" smtClean="0"/>
                        <a:t> получения диплома о специальном образовании не нужно проходить стажировку</a:t>
                      </a:r>
                      <a:endParaRPr lang="ru-RU" b="0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28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НАЦИОНАЛЬНЫЕ 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176" y="1856633"/>
            <a:ext cx="8408063" cy="534602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Национальные стандарты в Австралии разрабатываются и утверждаются двумя органами по стандартизации: один из органов отвечает непосредственно за стандарты, а другой за аккредитацию разработчиков стандартов.</a:t>
            </a:r>
          </a:p>
          <a:p>
            <a:r>
              <a:rPr lang="ru-RU" dirty="0"/>
              <a:t>1.1. Организация </a:t>
            </a:r>
            <a:r>
              <a:rPr lang="en-US" i="1" dirty="0"/>
              <a:t>Standards Australia International Limited</a:t>
            </a:r>
            <a:r>
              <a:rPr lang="ru-RU" dirty="0"/>
              <a:t> ( </a:t>
            </a:r>
            <a:r>
              <a:rPr lang="en-US" dirty="0"/>
              <a:t>SAI Limited</a:t>
            </a:r>
            <a:r>
              <a:rPr lang="ru-RU" dirty="0"/>
              <a:t>) была основана в 1992 году и является основным национальным органом по стандартизации по поручению Правительства Австралии. Является некоммерческой общественной организацией. Данное общество координирует деятельность по стандартизации в масштабах всей страны и представляет Австралию в международных организациях. Также является аккредитованным разработчиком стандартов и содействует аккредитации других разработчиков стандартов. Также стоит отметить, что если какой-либо международный стандарт уже разработан, SAI принимает усилия по отмене эквивалентных национальных стандартов, чтобы исключить двойственность законодательства. </a:t>
            </a:r>
          </a:p>
          <a:p>
            <a:r>
              <a:rPr lang="ru-RU" dirty="0"/>
              <a:t>1.2.  Коллегия по аккредитации разработчиков стандартов (</a:t>
            </a:r>
            <a:r>
              <a:rPr lang="ru-RU" i="1" dirty="0" err="1"/>
              <a:t>The</a:t>
            </a:r>
            <a:r>
              <a:rPr lang="ru-RU" i="1" dirty="0"/>
              <a:t> </a:t>
            </a:r>
            <a:r>
              <a:rPr lang="ru-RU" i="1" dirty="0" err="1"/>
              <a:t>Accreditation</a:t>
            </a:r>
            <a:r>
              <a:rPr lang="ru-RU" i="1" dirty="0"/>
              <a:t> </a:t>
            </a:r>
            <a:r>
              <a:rPr lang="ru-RU" i="1" dirty="0" err="1"/>
              <a:t>Board</a:t>
            </a:r>
            <a:r>
              <a:rPr lang="ru-RU" i="1" dirty="0"/>
              <a:t> </a:t>
            </a:r>
            <a:r>
              <a:rPr lang="ru-RU" i="1" dirty="0" err="1"/>
              <a:t>for</a:t>
            </a:r>
            <a:r>
              <a:rPr lang="ru-RU" i="1" dirty="0"/>
              <a:t> </a:t>
            </a:r>
            <a:r>
              <a:rPr lang="ru-RU" i="1" dirty="0" err="1"/>
              <a:t>Standards</a:t>
            </a:r>
            <a:r>
              <a:rPr lang="ru-RU" i="1" dirty="0"/>
              <a:t> </a:t>
            </a:r>
            <a:r>
              <a:rPr lang="ru-RU" i="1" dirty="0" err="1"/>
              <a:t>Development</a:t>
            </a:r>
            <a:r>
              <a:rPr lang="ru-RU" i="1" dirty="0"/>
              <a:t> </a:t>
            </a:r>
            <a:r>
              <a:rPr lang="en-US" i="1" dirty="0"/>
              <a:t>Organization</a:t>
            </a:r>
            <a:r>
              <a:rPr lang="ru-RU" dirty="0"/>
              <a:t>) является независимым органом по аккредитации разработчиков стандартов. Аккредитованный разработчик получает статус организации-разработчика стандартов.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198" y="1969176"/>
            <a:ext cx="2434610" cy="24346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473" y="4529646"/>
            <a:ext cx="2939268" cy="220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33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Связь </a:t>
            </a:r>
            <a:r>
              <a:rPr lang="ru-RU" dirty="0"/>
              <a:t>стандартов с кодексом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7083" y="1969481"/>
            <a:ext cx="6940333" cy="4677504"/>
          </a:xfrm>
        </p:spPr>
        <p:txBody>
          <a:bodyPr>
            <a:normAutofit/>
          </a:bodyPr>
          <a:lstStyle/>
          <a:p>
            <a:r>
              <a:rPr lang="ru-RU" dirty="0"/>
              <a:t>Стандарты являются неотъемлемой частью </a:t>
            </a:r>
            <a:r>
              <a:rPr lang="ru-RU" i="1" dirty="0"/>
              <a:t>Строительного кодекса Австралии</a:t>
            </a:r>
            <a:r>
              <a:rPr lang="ru-RU" dirty="0"/>
              <a:t> (ВСА), обеспечивая основу для двух уровней соответствия ВСА: </a:t>
            </a:r>
            <a:r>
              <a:rPr lang="ru-RU" i="1" dirty="0"/>
              <a:t>требований к рабочим характеристикам</a:t>
            </a:r>
            <a:r>
              <a:rPr lang="ru-RU" dirty="0"/>
              <a:t> и </a:t>
            </a:r>
            <a:r>
              <a:rPr lang="ru-RU" i="1" dirty="0"/>
              <a:t>строительных решений.</a:t>
            </a:r>
            <a:r>
              <a:rPr lang="ru-RU" dirty="0"/>
              <a:t> На уровне </a:t>
            </a:r>
            <a:r>
              <a:rPr lang="ru-RU" i="1" dirty="0"/>
              <a:t>строительных решений</a:t>
            </a:r>
            <a:r>
              <a:rPr lang="ru-RU" dirty="0"/>
              <a:t> они способствуют определению </a:t>
            </a:r>
            <a:r>
              <a:rPr lang="ru-RU" i="1" dirty="0"/>
              <a:t>удовлетворяющих требований</a:t>
            </a:r>
            <a:r>
              <a:rPr lang="ru-RU" dirty="0"/>
              <a:t> ВСА, применимых к тому или иному </a:t>
            </a:r>
            <a:r>
              <a:rPr lang="ru-RU" i="1" dirty="0"/>
              <a:t>альтернативному решению.</a:t>
            </a:r>
            <a:endParaRPr lang="ru-RU" dirty="0"/>
          </a:p>
          <a:p>
            <a:r>
              <a:rPr lang="ru-RU" dirty="0"/>
              <a:t>Стандарты настолько важны для исполнения </a:t>
            </a:r>
            <a:r>
              <a:rPr lang="ru-RU" i="1" dirty="0"/>
              <a:t>Строительного кодекса Австралии,</a:t>
            </a:r>
            <a:r>
              <a:rPr lang="ru-RU" dirty="0"/>
              <a:t> что в ВСА для них выделен специальный раздел под названием </a:t>
            </a:r>
            <a:r>
              <a:rPr lang="ru-RU" i="1" dirty="0"/>
              <a:t>Документы, принятые по ссылке. Строительный кодекс Австралии</a:t>
            </a:r>
            <a:r>
              <a:rPr lang="ru-RU" dirty="0"/>
              <a:t> содержит ссылки на международные стандарты ИСО, глобальные стандарты (</a:t>
            </a:r>
            <a:r>
              <a:rPr lang="en-US" dirty="0"/>
              <a:t>AISC</a:t>
            </a:r>
            <a:r>
              <a:rPr lang="ru-RU" dirty="0"/>
              <a:t>, </a:t>
            </a:r>
            <a:r>
              <a:rPr lang="en-US" dirty="0"/>
              <a:t>ASTM</a:t>
            </a:r>
            <a:r>
              <a:rPr lang="ru-RU" dirty="0"/>
              <a:t>), национальные стандарты Австралии, региональные стандарты Австралии/Новой Зеландии (</a:t>
            </a:r>
            <a:r>
              <a:rPr lang="en-US" dirty="0"/>
              <a:t>AS</a:t>
            </a:r>
            <a:r>
              <a:rPr lang="ru-RU" dirty="0"/>
              <a:t>/</a:t>
            </a:r>
            <a:r>
              <a:rPr lang="en-US" dirty="0"/>
              <a:t>NZS</a:t>
            </a:r>
            <a:r>
              <a:rPr lang="ru-RU" dirty="0"/>
              <a:t>), зарубежные стандарты </a:t>
            </a:r>
            <a:r>
              <a:rPr lang="en-US" dirty="0"/>
              <a:t>BSI</a:t>
            </a:r>
            <a:r>
              <a:rPr lang="ru-RU" dirty="0"/>
              <a:t> и др.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39" y="2217752"/>
            <a:ext cx="3053862" cy="420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27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Сертификация </a:t>
            </a:r>
            <a:r>
              <a:rPr lang="ru-RU" dirty="0"/>
              <a:t>продукции и строительной документации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180496"/>
            <a:ext cx="6438586" cy="4501658"/>
          </a:xfrm>
        </p:spPr>
        <p:txBody>
          <a:bodyPr/>
          <a:lstStyle/>
          <a:p>
            <a:r>
              <a:rPr lang="ru-RU" sz="2400" dirty="0"/>
              <a:t>Помимо системы сертификации, которая описана в национальных стандартах Австралии, существую также отдельная система сертификации строительной продукции, материалов и конструкций, а также промышленного производства и любой другой строительной продукции, влияющей на безопасность. Данная система называется </a:t>
            </a:r>
            <a:r>
              <a:rPr lang="ru-RU" sz="2400" dirty="0" err="1"/>
              <a:t>CodeMark</a:t>
            </a:r>
            <a:r>
              <a:rPr lang="ru-RU" sz="2400" dirty="0"/>
              <a:t>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778" y="2615881"/>
            <a:ext cx="4913335" cy="332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98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Сертификация продукции и строительной документации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27344" y="2471833"/>
            <a:ext cx="6083464" cy="3678303"/>
          </a:xfrm>
        </p:spPr>
        <p:txBody>
          <a:bodyPr/>
          <a:lstStyle/>
          <a:p>
            <a:r>
              <a:rPr lang="ru-RU" dirty="0"/>
              <a:t>В основу данной системы входят принципы аккредитации и сертификации, учрежденные Объединенной системой аккредитации Австралии и Новой Зеландии </a:t>
            </a:r>
            <a:r>
              <a:rPr lang="ru-RU" i="1" dirty="0"/>
              <a:t>(</a:t>
            </a:r>
            <a:r>
              <a:rPr lang="en-US" i="1" dirty="0"/>
              <a:t>Joint Accreditation System of </a:t>
            </a:r>
            <a:r>
              <a:rPr lang="en-US" i="1" dirty="0" smtClean="0"/>
              <a:t>Australia</a:t>
            </a:r>
            <a:r>
              <a:rPr lang="ru-RU" i="1" dirty="0" smtClean="0"/>
              <a:t> </a:t>
            </a:r>
            <a:r>
              <a:rPr lang="en-US" i="1" dirty="0"/>
              <a:t>and New Zealand </a:t>
            </a:r>
            <a:r>
              <a:rPr lang="ru-RU" i="1" dirty="0"/>
              <a:t>(</a:t>
            </a:r>
            <a:r>
              <a:rPr lang="en-US" i="1" dirty="0"/>
              <a:t>JAS</a:t>
            </a:r>
            <a:r>
              <a:rPr lang="ru-RU" i="1" dirty="0"/>
              <a:t>-</a:t>
            </a:r>
            <a:r>
              <a:rPr lang="en-US" i="1" dirty="0"/>
              <a:t>ANZ</a:t>
            </a:r>
            <a:r>
              <a:rPr lang="ru-RU" i="1" dirty="0"/>
              <a:t>)). </a:t>
            </a:r>
            <a:r>
              <a:rPr lang="en-US" dirty="0"/>
              <a:t>JAS</a:t>
            </a:r>
            <a:r>
              <a:rPr lang="ru-RU" dirty="0"/>
              <a:t>-</a:t>
            </a:r>
            <a:r>
              <a:rPr lang="en-US" dirty="0"/>
              <a:t>ANZ </a:t>
            </a:r>
            <a:r>
              <a:rPr lang="ru-RU" dirty="0"/>
              <a:t>аккредитует испытательные лаборатории и органы по сертификации, которые потом могут оценивать и сертифицировать строительную продукцию. </a:t>
            </a:r>
            <a:r>
              <a:rPr lang="en-US" dirty="0" smtClean="0"/>
              <a:t>JAS</a:t>
            </a:r>
            <a:r>
              <a:rPr lang="ru-RU" dirty="0" smtClean="0"/>
              <a:t>-</a:t>
            </a:r>
            <a:r>
              <a:rPr lang="en-US" dirty="0"/>
              <a:t>ANZ </a:t>
            </a:r>
            <a:r>
              <a:rPr lang="ru-RU" dirty="0"/>
              <a:t>также ведет реестр организаций, которые имеют сертифицированные изделия для их применения в строительстве.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33" y="2336823"/>
            <a:ext cx="3636132" cy="394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0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Codemark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Система сертификации </a:t>
            </a:r>
            <a:r>
              <a:rPr lang="en-US" dirty="0" err="1"/>
              <a:t>CodeMark</a:t>
            </a:r>
            <a:r>
              <a:rPr lang="en-US" dirty="0"/>
              <a:t> </a:t>
            </a:r>
            <a:r>
              <a:rPr lang="ru-RU" dirty="0"/>
              <a:t>гармонизирована с параметрическими нормами </a:t>
            </a:r>
            <a:r>
              <a:rPr lang="ru-RU" i="1" dirty="0"/>
              <a:t>Строительного кодекса Австралии</a:t>
            </a:r>
            <a:r>
              <a:rPr lang="ru-RU" dirty="0"/>
              <a:t> и интегрирована в строительное законодательство Австралии и Новой Зеландии. Протоколы испытаний </a:t>
            </a:r>
            <a:r>
              <a:rPr lang="ru-RU" dirty="0" smtClean="0"/>
              <a:t>и </a:t>
            </a:r>
            <a:r>
              <a:rPr lang="ru-RU" dirty="0"/>
              <a:t>сертификаты </a:t>
            </a:r>
            <a:r>
              <a:rPr lang="en-US" dirty="0" err="1"/>
              <a:t>CodeMark</a:t>
            </a:r>
            <a:r>
              <a:rPr lang="en-US" dirty="0"/>
              <a:t> </a:t>
            </a:r>
            <a:r>
              <a:rPr lang="ru-RU" dirty="0"/>
              <a:t>подтверждают соответствие продукции требованиям к техническим характеристикам, изложенным в </a:t>
            </a:r>
            <a:r>
              <a:rPr lang="ru-RU" i="1" dirty="0"/>
              <a:t>Строительной кодексе Австралии</a:t>
            </a:r>
            <a:r>
              <a:rPr lang="ru-RU" dirty="0"/>
              <a:t>, и признаются органами строительного контроля повсеместно на всей территории Австралии и Новой Зеландии. </a:t>
            </a:r>
          </a:p>
          <a:p>
            <a:r>
              <a:rPr lang="ru-RU" dirty="0"/>
              <a:t>Что касается строительной документации, которая обязательно проходит экспертную проверку, в Австралии применяется выдача </a:t>
            </a:r>
            <a:r>
              <a:rPr lang="ru-RU" i="1" dirty="0"/>
              <a:t>предварительного сертификата соответствия.</a:t>
            </a:r>
            <a:r>
              <a:rPr lang="ru-RU" dirty="0"/>
              <a:t> Они выдаются уполномоченным специалистом и подтверждают соответствие строительной документации законодательным требованиям. Получение такого сертификата является обязательным требованием для выдачи </a:t>
            </a:r>
            <a:r>
              <a:rPr lang="ru-RU" i="1" dirty="0"/>
              <a:t>разрешения на строительство.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06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Аккредитация </a:t>
            </a:r>
            <a:r>
              <a:rPr lang="ru-RU" dirty="0"/>
              <a:t>архитекторов, инженеров, подрядчиков, а также органов строительного контроля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293205"/>
            <a:ext cx="5410175" cy="3678303"/>
          </a:xfrm>
        </p:spPr>
        <p:txBody>
          <a:bodyPr/>
          <a:lstStyle/>
          <a:p>
            <a:r>
              <a:rPr lang="ru-RU" i="1" dirty="0" smtClean="0"/>
              <a:t>Архитекторы</a:t>
            </a:r>
            <a:endParaRPr lang="ru-RU" i="1" dirty="0"/>
          </a:p>
          <a:p>
            <a:r>
              <a:rPr lang="ru-RU" dirty="0"/>
              <a:t>Лицензирования профессиональной деятельности архитекторов в Австралии имеет сложную структуру и проводится в несколько этапов.</a:t>
            </a:r>
          </a:p>
          <a:p>
            <a:r>
              <a:rPr lang="ru-RU" dirty="0"/>
              <a:t>Архитектор обязан зарегистрировать свою деятельность в государственных органах, после этого он имеет право оказывать свои услуги, но только в пределах штата или страны, где действует его регистрация.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124" y="2405915"/>
            <a:ext cx="5281684" cy="345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67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879577"/>
            <a:ext cx="11029616" cy="1013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Чтобы </a:t>
            </a:r>
            <a:r>
              <a:rPr lang="ru-RU" dirty="0"/>
              <a:t>стать лицензированным архитектором и пройти аккредитацию, нужно поэтапно: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2828" y="2180496"/>
            <a:ext cx="11029615" cy="4677504"/>
          </a:xfrm>
        </p:spPr>
        <p:txBody>
          <a:bodyPr>
            <a:normAutofit/>
          </a:bodyPr>
          <a:lstStyle/>
          <a:p>
            <a:r>
              <a:rPr lang="ru-RU" dirty="0" smtClean="0"/>
              <a:t>Получить </a:t>
            </a:r>
            <a:r>
              <a:rPr lang="ru-RU" dirty="0"/>
              <a:t>диплом об окончании учебного заведения по аккредитованной программе в области архитектуры;</a:t>
            </a:r>
          </a:p>
          <a:p>
            <a:pPr lvl="0"/>
            <a:r>
              <a:rPr lang="ru-RU" dirty="0"/>
              <a:t>Пройти стажировку с целью получения минимального опыта в области архитектуры;</a:t>
            </a:r>
          </a:p>
          <a:p>
            <a:pPr lvl="0"/>
            <a:r>
              <a:rPr lang="ru-RU" dirty="0"/>
              <a:t>Сдать экзамен по специальности;</a:t>
            </a:r>
          </a:p>
          <a:p>
            <a:pPr lvl="0"/>
            <a:r>
              <a:rPr lang="ru-RU" dirty="0"/>
              <a:t>Зарегистрироваться в </a:t>
            </a:r>
            <a:r>
              <a:rPr lang="ru-RU" i="1" dirty="0"/>
              <a:t>архитектурных регистрационных коллегиях </a:t>
            </a:r>
            <a:r>
              <a:rPr lang="ru-RU" dirty="0"/>
              <a:t>штатов и территорий, в пределах которых архитектор планирует осуществлять свою профессиональную деятельность</a:t>
            </a:r>
            <a:r>
              <a:rPr lang="ru-RU" dirty="0" smtClean="0"/>
              <a:t>.</a:t>
            </a:r>
          </a:p>
          <a:p>
            <a:pPr marL="0" lvl="0" indent="0">
              <a:buNone/>
            </a:pPr>
            <a:r>
              <a:rPr lang="ru-RU" dirty="0" smtClean="0"/>
              <a:t>Стажировку можно пройти двумя способами:</a:t>
            </a:r>
            <a:endParaRPr lang="ru-RU" dirty="0"/>
          </a:p>
          <a:p>
            <a:pPr lvl="0"/>
            <a:r>
              <a:rPr lang="ru-RU" dirty="0" smtClean="0"/>
              <a:t>Работа </a:t>
            </a:r>
            <a:r>
              <a:rPr lang="ru-RU" dirty="0"/>
              <a:t>не менее 2-х лет под надзором опытного архитектора, год их которых требуется потратить на студенческую практику или подработку во время учебы, </a:t>
            </a:r>
          </a:p>
          <a:p>
            <a:pPr lvl="0"/>
            <a:r>
              <a:rPr lang="ru-RU" dirty="0" smtClean="0"/>
              <a:t>Работа </a:t>
            </a:r>
            <a:r>
              <a:rPr lang="ru-RU" dirty="0"/>
              <a:t>не менее 2-х лет в качестве лица, самостоятельно оказывающего архитектурные услуги и принимающего самостоятельные решения в этой области.</a:t>
            </a:r>
          </a:p>
          <a:p>
            <a:pPr marL="0" indent="0">
              <a:buNone/>
            </a:pPr>
            <a:r>
              <a:rPr lang="ru-RU" dirty="0"/>
              <a:t>После стажировки претендент должен представить подробный отчет не менее, чем на 3000 слов в уполномоченный орган Австралии.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68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Аккредитация архитекторов, инженеров, подрядчиков, а также органов строительного контроля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6150" y="1907541"/>
            <a:ext cx="6619164" cy="495045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i="1" dirty="0" smtClean="0"/>
              <a:t>Инженеры</a:t>
            </a:r>
            <a:endParaRPr lang="en-US" i="1" dirty="0" smtClean="0"/>
          </a:p>
          <a:p>
            <a:pPr marL="0" indent="0">
              <a:buNone/>
            </a:pPr>
            <a:r>
              <a:rPr lang="ru-RU" dirty="0"/>
              <a:t>Политика в области регистрации инженерных услуг остается такой же, как и регистрация архитекторов, с разницей лишь в требованиях.</a:t>
            </a:r>
          </a:p>
          <a:p>
            <a:pPr marL="0" indent="0">
              <a:buNone/>
            </a:pPr>
            <a:r>
              <a:rPr lang="ru-RU" dirty="0"/>
              <a:t>Инженеры обязаны пройти обучений по одной из нескольких программ, в зависимости от направления деятельности:</a:t>
            </a:r>
          </a:p>
          <a:p>
            <a:pPr lvl="0"/>
            <a:r>
              <a:rPr lang="ru-RU" dirty="0"/>
              <a:t>Инженер-бакалавр, обучение 4 года;</a:t>
            </a:r>
          </a:p>
          <a:p>
            <a:pPr lvl="0"/>
            <a:r>
              <a:rPr lang="ru-RU" dirty="0"/>
              <a:t>Инженер-технолог, обучение 3 года;</a:t>
            </a:r>
          </a:p>
          <a:p>
            <a:pPr lvl="0"/>
            <a:r>
              <a:rPr lang="ru-RU" dirty="0"/>
              <a:t>Диплом технического образования, обучение 2 года( для опытных специалистов).</a:t>
            </a:r>
          </a:p>
          <a:p>
            <a:pPr marL="0" indent="0">
              <a:buNone/>
            </a:pPr>
            <a:r>
              <a:rPr lang="ru-RU" dirty="0"/>
              <a:t>После обучения инженеры также должны пройти стажировку, по времени не имеющую обязательных лимитов. Но любой инженер должен каждый год подтверждать свою квалификацию и проходить платное обучение с целью получения более высокой степени квалификации.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2" y="2437973"/>
            <a:ext cx="4157165" cy="359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7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166</TotalTime>
  <Words>1456</Words>
  <Application>Microsoft Office PowerPoint</Application>
  <PresentationFormat>Широкоэкранный</PresentationFormat>
  <Paragraphs>84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Corbel</vt:lpstr>
      <vt:lpstr>Gill Sans MT</vt:lpstr>
      <vt:lpstr>Wingdings 2</vt:lpstr>
      <vt:lpstr>Дивиденд</vt:lpstr>
      <vt:lpstr>Стандартизация и сертификация</vt:lpstr>
      <vt:lpstr>НАЦИОНАЛЬНЫЕ СТАНДАРТЫ</vt:lpstr>
      <vt:lpstr>Связь стандартов с кодексом </vt:lpstr>
      <vt:lpstr>Сертификация продукции и строительной документации</vt:lpstr>
      <vt:lpstr>Сертификация продукции и строительной документации</vt:lpstr>
      <vt:lpstr>Codemark</vt:lpstr>
      <vt:lpstr>Аккредитация архитекторов, инженеров, подрядчиков, а также органов строительного контроля</vt:lpstr>
      <vt:lpstr>  Чтобы стать лицензированным архитектором и пройти аккредитацию, нужно поэтапно: </vt:lpstr>
      <vt:lpstr>Аккредитация архитекторов, инженеров, подрядчиков, а также органов строительного контроля</vt:lpstr>
      <vt:lpstr>Аккредитация архитекторов, инженеров, подрядчиков, а также органов строительного контроля</vt:lpstr>
      <vt:lpstr>Аккредитация архитекторов, инженеров, подрядчиков, а также органов строительного контроля</vt:lpstr>
      <vt:lpstr>Строительный контроль</vt:lpstr>
      <vt:lpstr>Строительный контроль</vt:lpstr>
      <vt:lpstr>Сходства и Различия  СТАНДАРТИЗАЦИи И СЕРТИФИКАЦИи в России и австралии</vt:lpstr>
      <vt:lpstr>Сходства и Различия  СТАНДАРТИЗАЦИи И СЕРТИФИКАЦИи в России и австралии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yy</dc:creator>
  <cp:lastModifiedBy>yy</cp:lastModifiedBy>
  <cp:revision>11</cp:revision>
  <dcterms:created xsi:type="dcterms:W3CDTF">2017-03-25T10:22:30Z</dcterms:created>
  <dcterms:modified xsi:type="dcterms:W3CDTF">2017-03-27T07:30:45Z</dcterms:modified>
</cp:coreProperties>
</file>